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60" r:id="rId2"/>
    <p:sldId id="256" r:id="rId3"/>
    <p:sldId id="258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2" r:id="rId24"/>
    <p:sldId id="313" r:id="rId25"/>
    <p:sldId id="311" r:id="rId26"/>
    <p:sldId id="289" r:id="rId27"/>
    <p:sldId id="290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64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F79D648B-6D16-2B88-F7BF-BA68EC9F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CE073C5-B7B3-B3E6-0B98-83890149C9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3501E027-DA2D-93E1-E1F8-BAA787FE6E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2231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6DE90A08-BA48-C6B2-9424-8E407930B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A3E0FB7A-D8BA-099F-C35C-F0571CF205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6A37A2F2-5101-0F5D-9118-EF70881540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7210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51AA383-8A0A-EAC8-35C7-3DDDFE25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1D3EF00A-DB6E-D46E-A200-EB4D37203E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2187337-9EE9-432E-75C6-87EFA2DC55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5954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6939BFD3-AAFD-9952-B7D3-6BF7260BA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61F9F6A3-AC27-57DD-6379-58577D60FA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85C29EE-E558-DACE-3B4F-F2EA9465B3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8014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201D97E9-2BC9-ED73-4495-BEAF718C2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E4041F98-A642-FA8E-0DE4-109321C4F7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64D044AF-C503-A0D9-0DE4-9A5D5A28A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97430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90B2FB8-D6C1-0B49-0723-F72D86546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84E25A9D-2837-EA7D-28F9-02A35AFED9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2BBDDAF3-14AE-6F77-2F36-15EA4B420D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9571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A66AC07D-0464-4BC6-D4EE-681E9FDF9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A3197FAD-6007-52EE-9324-FD267AB795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61C9F009-EC4F-A6C7-AED7-3022532784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0564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2C5D4C0-B736-71AE-2223-710F23E8E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D70E6B04-B789-A31C-03EA-1DC9E956DE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DA59DD9A-9C60-5A42-47AB-DA3863B8CD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33631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A38BE10F-BE1C-024B-55BE-5904750D6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E9916719-E190-CA85-B0F2-B876251885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F48288E3-0B61-8A96-04AB-C4F7D40CBA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4872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69502AA-D81F-A1DD-7E8C-82D1BE1EC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C099BCF3-4911-D558-5096-D5A9DE4B1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8A79BE6E-D698-7681-383A-FC5A836845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6235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0F492CBA-BFAB-44A7-9D80-6CCC1B84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3BAB13F9-0C6E-F8DB-CF6B-515871AC7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DCCFE0E0-24A0-A0E0-F168-0B0A3AC3D2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7344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5B59131E-9C8F-B01E-A531-CC3A3F149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51080AC5-BB3C-D12D-A78F-7B148E128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589EE597-FF35-3790-AA3B-4178A9B60B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5964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4341ED84-8FD9-14A8-7C39-3877C187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8BAA42E1-8D6E-0B64-C0D5-4B0FB5A8A1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F6CD2CBE-F291-BFDF-7388-643FAA4CD8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5490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482F9DDA-6000-7342-604A-CB41F8B20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CD227FA8-B5B0-37BB-05D1-6D2C6B4079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94C92746-BD9D-4AD0-D4B0-FE251AEA4D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45721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7DA4606A-CC1E-5BD5-887D-801FE1152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783B381D-E5FF-3159-A330-7E13F3E9C1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76B3EB79-2008-F625-575E-81E7DCF6FD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83200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ADB46965-3D6D-0DD8-69F6-00340FE78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A922BC51-1E2F-873F-83DD-AC6BDE453D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8C9A1A30-1F82-927F-810A-50D94B3BD7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0209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B2E4161B-C8B6-BF2A-B7B6-B806556A9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65AC3CE5-43F8-2B1B-C334-E8521301A1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D0FF866D-4F71-8766-AF51-D5201F065D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4718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3A01A4B1-9017-7322-E1BB-9621100D0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6EAA98E6-CED8-0DF2-F597-C38B357333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26647384-F9B7-59B1-8054-5615FDE281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60284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C83F0C93-DD5D-0A1A-A09C-B1B1E5A93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59BC08E4-FBC6-8C0C-E221-C9BEC1B476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B826F058-DD9E-D274-8721-AD813EAE85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1049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FC17B582-27D2-46DF-65F3-E1D9DFBDC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27C258A9-958D-7ABA-1B35-D672E4A5C3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089956F1-C204-CE99-2877-8FDF102858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45182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9C5FC6C5-2CFB-6AA3-0E06-93275EA2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BAB0BFBE-374D-D803-A7C9-39B07AB44F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83874897-28EE-46B2-56F1-EEFF68B39C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3987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A81ACC02-AD55-A88D-1A83-BA99F4C5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1FA78EE7-8AA9-A2ED-0E4A-B477DD2382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7AADB1C1-C6B6-BCC5-1ED8-D6E853F800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5487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534BE6C7-D173-E756-86B8-BC259DD8D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4a9aa991d_0_2:notes">
            <a:extLst>
              <a:ext uri="{FF2B5EF4-FFF2-40B4-BE49-F238E27FC236}">
                <a16:creationId xmlns:a16="http://schemas.microsoft.com/office/drawing/2014/main" id="{63619A2D-B906-F31E-7B1E-B4D96C88B6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e4a9aa991d_0_2:notes">
            <a:extLst>
              <a:ext uri="{FF2B5EF4-FFF2-40B4-BE49-F238E27FC236}">
                <a16:creationId xmlns:a16="http://schemas.microsoft.com/office/drawing/2014/main" id="{2E297548-9F49-0612-FDA1-67E1029C05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25863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E511A200-1000-4DB1-10F2-58FA74B7A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705E895-E31A-FFBE-C181-C2B8B1BB9F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E7AFBD5C-926B-9BC9-DDA7-7731B2014F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5146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27FD5CE1-0BC0-DFCA-ECFA-44F5E694C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D8C88842-8A58-248E-1B4F-15D4752EBA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00CD78D4-2F2F-26E6-CDD4-D950416DA4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1172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28478" y="1855458"/>
            <a:ext cx="68727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4400" b="1" dirty="0">
                <a:solidFill>
                  <a:srgbClr val="00B0F0"/>
                </a:solidFill>
                <a:latin typeface="Montserrat"/>
                <a:ea typeface="Montserrat"/>
                <a:cs typeface="Montserrat"/>
                <a:sym typeface="Montserrat"/>
              </a:rPr>
              <a:t>BEM VINDOS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231903" y="1547449"/>
            <a:ext cx="6872700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3200" b="1" dirty="0">
                <a:solidFill>
                  <a:srgbClr val="00B0F0"/>
                </a:solidFill>
              </a:rPr>
              <a:t>Patrimônio Público</a:t>
            </a:r>
          </a:p>
          <a:p>
            <a:r>
              <a:rPr lang="pt-BR" sz="2800" dirty="0">
                <a:solidFill>
                  <a:schemeClr val="bg1"/>
                </a:solidFill>
              </a:rPr>
              <a:t>Gestão de Ativos, Inventário Contábil e Inteligência Artificial Aplicada</a:t>
            </a:r>
            <a:endParaRPr sz="6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F1CA1170-8CB7-ACB2-2929-C3FF5E811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E4124EC6-4CBA-F6FF-E663-5E65AA07A09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7300B0FE-9D7B-A551-E1AB-4914534188C3}"/>
              </a:ext>
            </a:extLst>
          </p:cNvPr>
          <p:cNvSpPr txBox="1"/>
          <p:nvPr/>
        </p:nvSpPr>
        <p:spPr>
          <a:xfrm>
            <a:off x="1135650" y="1525340"/>
            <a:ext cx="68727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Incorporação, Mensuração e Avaliação Patrimonial</a:t>
            </a:r>
            <a:endParaRPr lang="pt-BR" sz="4800" b="1" dirty="0">
              <a:solidFill>
                <a:schemeClr val="bg1"/>
              </a:solidFill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66A4EBDD-D6CA-C78F-6690-7B9B9557581E}"/>
              </a:ext>
            </a:extLst>
          </p:cNvPr>
          <p:cNvSpPr txBox="1"/>
          <p:nvPr/>
        </p:nvSpPr>
        <p:spPr>
          <a:xfrm>
            <a:off x="1135650" y="2391117"/>
            <a:ext cx="4098007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Dia: 01/10/2026  Das 09h às 12h</a:t>
            </a:r>
          </a:p>
        </p:txBody>
      </p:sp>
    </p:spTree>
    <p:extLst>
      <p:ext uri="{BB962C8B-B14F-4D97-AF65-F5344CB8AC3E}">
        <p14:creationId xmlns:p14="http://schemas.microsoft.com/office/powerpoint/2010/main" val="696507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A6D2E93A-0763-C3C1-247A-9E28B00D3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AAE13CD1-365A-804C-8626-DF2659DD936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DF583E57-ADD7-02F1-2A9B-28D29C22E6AE}"/>
              </a:ext>
            </a:extLst>
          </p:cNvPr>
          <p:cNvSpPr txBox="1"/>
          <p:nvPr/>
        </p:nvSpPr>
        <p:spPr>
          <a:xfrm>
            <a:off x="1049022" y="63386"/>
            <a:ext cx="6872700" cy="439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indent="0">
              <a:buNone/>
              <a:defRPr/>
            </a:pPr>
            <a:endParaRPr lang="pt-BR" altLang="pt-BR" sz="1800" b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pt-BR" altLang="pt-BR" sz="1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de formação: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MBA em Gestão Pública e Inovação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Especialista em Contabilidade Gerencial e Empresarial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Bacharel em Administração</a:t>
            </a:r>
          </a:p>
          <a:p>
            <a:pPr marL="0" indent="0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Bacharel em Ciências Contábeis</a:t>
            </a:r>
          </a:p>
          <a:p>
            <a:pPr marL="360363" lvl="1" indent="-179388">
              <a:buNone/>
              <a:defRPr/>
            </a:pPr>
            <a:endParaRPr lang="pt-BR" altLang="pt-BR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4138" lvl="1" indent="-180975">
              <a:buNone/>
              <a:defRPr/>
            </a:pPr>
            <a:r>
              <a:rPr lang="pt-BR" altLang="pt-BR" sz="18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Atuação:</a:t>
            </a:r>
          </a:p>
          <a:p>
            <a:pPr marL="84138" lvl="1" indent="-180975"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Unypública</a:t>
            </a:r>
          </a:p>
          <a:p>
            <a:pPr marL="84138" lvl="1" indent="-180975"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Unyflex</a:t>
            </a:r>
          </a:p>
          <a:p>
            <a:pPr marL="84138" lvl="1" indent="-180975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Universitário</a:t>
            </a:r>
          </a:p>
          <a:p>
            <a:pPr marL="84138" lvl="1" indent="-180975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Palestrante / Treinador / Instrutor Técnico</a:t>
            </a:r>
          </a:p>
          <a:p>
            <a:pPr marL="84138" lvl="1" indent="-180975">
              <a:buNone/>
              <a:defRPr/>
            </a:pPr>
            <a:r>
              <a:rPr lang="pt-BR" altLang="pt-BR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Contador de Gestão Municipal</a:t>
            </a:r>
          </a:p>
          <a:p>
            <a:pPr lvl="4" algn="r">
              <a:buNone/>
              <a:defRPr/>
            </a:pPr>
            <a:endParaRPr lang="pt-BR" altLang="pt-BR" sz="1100" b="1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 algn="r">
              <a:buNone/>
              <a:defRPr/>
            </a:pPr>
            <a:endParaRPr lang="pt-BR" altLang="pt-BR" sz="1600" b="1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4" algn="r">
              <a:buNone/>
              <a:defRPr/>
            </a:pPr>
            <a:r>
              <a:rPr lang="pt-BR" altLang="pt-BR" sz="2000" b="1" dirty="0">
                <a:solidFill>
                  <a:srgbClr val="0000FF"/>
                </a:solidFill>
                <a:highlight>
                  <a:srgbClr val="00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Nilson Francisco Tognato</a:t>
            </a:r>
            <a:endParaRPr lang="pt-BR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5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80D0B81E-6817-EBA4-B76D-F8952D443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57F918BD-CBCE-DDA4-BAFF-916260FEFA1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68407627-A23B-0330-A975-E4C8B45D1982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400" dirty="0"/>
              <a:t>01 Métodos de incorporação de ativos: compras, doações, permutas e fabricação própria</a:t>
            </a:r>
          </a:p>
          <a:p>
            <a:pPr algn="just"/>
            <a:r>
              <a:rPr lang="pt-BR" sz="2400" dirty="0"/>
              <a:t>02 Critérios técnicos para definição de bem permanente e fatores excludentes</a:t>
            </a:r>
          </a:p>
          <a:p>
            <a:pPr algn="just"/>
            <a:r>
              <a:rPr lang="pt-BR" sz="2400" dirty="0"/>
              <a:t>03 Mensuração inicial do ativo e métodos de avaliação e reavaliação de bens</a:t>
            </a:r>
          </a:p>
          <a:p>
            <a:pPr algn="just"/>
            <a:r>
              <a:rPr lang="pt-BR" sz="2400" dirty="0"/>
              <a:t>04 Teste de recuperabilidade de ativos públicos (</a:t>
            </a:r>
            <a:r>
              <a:rPr lang="pt-BR" sz="2400" dirty="0" err="1"/>
              <a:t>Impairment</a:t>
            </a:r>
            <a:r>
              <a:rPr lang="pt-BR" sz="2400" dirty="0"/>
              <a:t>) conforme as NBC TSP</a:t>
            </a:r>
          </a:p>
          <a:p>
            <a:pPr algn="just"/>
            <a:r>
              <a:rPr lang="pt-BR" sz="2400" dirty="0"/>
              <a:t>05 Identificação de perda por desvalorização e procedimentos de reversão do valor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C42B7BDD-B122-5CF6-ADFE-EC67711705B6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0497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79D84F5F-625A-7C1B-4D90-0524DF521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9CF739C2-A3C7-130A-AEA4-C95FC792F0C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588C2291-6E9F-DE92-8483-C43B248FA0C3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400" dirty="0"/>
              <a:t>06 Ativo intangível: critérios para reconhecimento, mensuração e controle contábil</a:t>
            </a:r>
          </a:p>
          <a:p>
            <a:pPr algn="just"/>
            <a:r>
              <a:rPr lang="pt-BR" sz="2400" dirty="0"/>
              <a:t>07 Alinhamento de registros com as diretrizes do Manual de Contabilidade (MCASP)</a:t>
            </a:r>
          </a:p>
          <a:p>
            <a:pPr algn="just"/>
            <a:r>
              <a:rPr lang="pt-BR" sz="2400" dirty="0"/>
              <a:t>08 Governança de dados patrimoniais e reflexos nas demonstrações contábeis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CB7A4C0D-03AA-9EC6-494C-F77F50C4E0BF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1630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EBF2B318-323F-6F6A-1F26-70E82EE7D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115F96E6-2F97-9F4B-63B2-7893F385BBF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93E93C2-73AD-E9C3-E3BD-10D77FA6FDDD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01. Métodos de Incorporação de Ativos: Compras, Doações, Permutas e Fabricação Própria</a:t>
            </a:r>
          </a:p>
          <a:p>
            <a:pPr algn="just"/>
            <a:r>
              <a:rPr lang="pt-BR" sz="2200" dirty="0"/>
              <a:t>Ocorrer por diversas modalidades, cada uma com procedimentos contábeis específicos conforme o MCASP. </a:t>
            </a:r>
          </a:p>
          <a:p>
            <a:pPr algn="just"/>
            <a:r>
              <a:rPr lang="pt-BR" sz="2200" dirty="0"/>
              <a:t>A compra é a aquisição onerosa, mensurada pelo custo de aquisição (valor de compra acrescido de tributos não recuperáveis, fretes, seguros e outros custos diretamente atribuíveis). </a:t>
            </a:r>
          </a:p>
          <a:p>
            <a:pPr algn="just"/>
            <a:r>
              <a:rPr lang="pt-BR" sz="2200" dirty="0"/>
              <a:t>A doação e a permuta são transações sem contraprestação (ou com contraprestação parcial), cujo custo deve ser mensurado pelo valor justo na data da aquisição. 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9F72FE55-3BE8-D175-4A74-33C8A8729A11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45132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9D3AC252-9A1D-48DA-71FE-6C3610EF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1D438C5A-9D25-31AB-9CD9-393A594E7E7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69C3D71C-BC61-1BA0-E0FC-906EC468D7A0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01. Métodos de Incorporação de Ativos: Compras, Doações, Permutas e Fabricação Própria</a:t>
            </a:r>
          </a:p>
          <a:p>
            <a:pPr algn="just"/>
            <a:r>
              <a:rPr lang="pt-BR" sz="2200" dirty="0"/>
              <a:t>A fabricação própria (produção interna) tem seu custo mensurado pelo custo de produção ou fabricação, incluindo insumos, mão de obra direta e custos indiretos de fabricação. Outras formas incluem dação em pagamento, cessão, produção, fabricação, reaproveitamento e permuta. O registro contábil deve observar o regime de competência, reconhecendo o ativo no momento em que a entidade obtém o controle do bem.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8E9CB20C-EF06-9EF2-AF6F-FB5791EA2EBD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24731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3F3F64B5-9F4B-13BF-8823-505284C64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3D4BF2FA-44CA-22EB-006F-86358F5641B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B688A25D-F8CE-1416-2A53-2ACEDCA3A443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02. Critérios Técnicos para Definição de Bem Permanente e Fatores Excludentes</a:t>
            </a:r>
          </a:p>
          <a:p>
            <a:pPr algn="just"/>
            <a:r>
              <a:rPr lang="pt-BR" sz="2200" dirty="0"/>
              <a:t>Um bem é classificado como permanente (ativo imobilizado) quando atende à definição de ativo e aos critérios de reconhecimento do MCASP. </a:t>
            </a:r>
          </a:p>
          <a:p>
            <a:pPr algn="just"/>
            <a:r>
              <a:rPr lang="pt-BR" sz="2200" dirty="0"/>
              <a:t>O critério principal é a durabilidade: bens que em uso normal perdem ou têm reduzidas suas condições de funcionamento em prazo superior a dois anos são considerados permanentes. Além da durabilidade, são analisados cinco parâmetros excludentes que, se atendidos, classificam o item como material de consumo: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3A278B77-017B-3297-A71A-03A4D2332817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9698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9B326DF6-92F1-E1A2-32DF-0760400E8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81FBF10C-7598-C445-571E-A15728255EC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590440F9-575B-FB94-CDA5-AE37850AC5FA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02. Critérios Técnicos para Definição de Bem Permanente e Fatores Excludentes</a:t>
            </a:r>
          </a:p>
          <a:p>
            <a:pPr algn="just"/>
            <a:r>
              <a:rPr lang="pt-BR" sz="2200" dirty="0"/>
              <a:t>fragilidade, perecibilidade, </a:t>
            </a:r>
            <a:r>
              <a:rPr lang="pt-BR" sz="2200" dirty="0" err="1"/>
              <a:t>incorporabilidade</a:t>
            </a:r>
            <a:r>
              <a:rPr lang="pt-BR" sz="2200" dirty="0"/>
              <a:t>, </a:t>
            </a:r>
            <a:r>
              <a:rPr lang="pt-BR" sz="2200" dirty="0" err="1"/>
              <a:t>transformabilidade</a:t>
            </a:r>
            <a:r>
              <a:rPr lang="pt-BR" sz="2200" dirty="0"/>
              <a:t> e finalidade. </a:t>
            </a:r>
          </a:p>
          <a:p>
            <a:pPr algn="just"/>
            <a:r>
              <a:rPr lang="pt-BR" sz="2200" dirty="0"/>
              <a:t>Por exemplo, um item frágil ou perecível, mesmo com durabilidade superior a dois anos, pode ser classificado como consumo. </a:t>
            </a:r>
          </a:p>
          <a:p>
            <a:pPr algn="just"/>
            <a:r>
              <a:rPr lang="pt-BR" sz="2200" dirty="0"/>
              <a:t>A definição correta é necessário para o adequado registro contábil e para a gestão patrimonial, evitando distorções no Balanço Patrimonial.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C88CCB30-43E5-6493-1952-C73EB9753BB4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2573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9DC53164-ED23-1F94-C54B-77F9BBA5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6929DBAA-DCFF-8FE3-8770-FED883E292E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BEC6B508-A073-228B-BF16-B8BE1533CB29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03. Mensuração Inicial do Ativo e Métodos de Avaliação e Reavaliação de Bens</a:t>
            </a:r>
          </a:p>
          <a:p>
            <a:pPr algn="just"/>
            <a:r>
              <a:rPr lang="pt-BR" sz="2200" dirty="0"/>
              <a:t>Deve ser pelo custo quando adquirido com contraprestação, ou pelo valor justo quando adquirido sem contraprestação (doação, permuta). </a:t>
            </a:r>
          </a:p>
          <a:p>
            <a:pPr algn="just"/>
            <a:r>
              <a:rPr lang="pt-BR" sz="2200" dirty="0"/>
              <a:t>Após o reconhecimento inicial, a entidade pode optar pelo modelo do custo (custo menos depreciação e </a:t>
            </a:r>
            <a:r>
              <a:rPr lang="pt-BR" sz="2200" dirty="0" err="1"/>
              <a:t>impairment</a:t>
            </a:r>
            <a:r>
              <a:rPr lang="pt-BR" sz="2200" dirty="0"/>
              <a:t> acumulados) ou pelo modelo da reavaliação. </a:t>
            </a:r>
          </a:p>
          <a:p>
            <a:pPr algn="just"/>
            <a:r>
              <a:rPr lang="pt-BR" sz="2200" dirty="0"/>
              <a:t>No modelo da reavaliação, o item é ajustado periodicamente ao valor justo; a depreciação acumulada na data da reavaliação deve ser eliminada contra o valor contábil bruto do ativo, atualizando-se o valor líquido pelo valor reavaliado. 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20861C66-7145-4E1B-9764-8A5E2BEBF3F8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68876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BD872416-F0F4-662A-2280-11B72B49F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1CB8D59F-9C3D-79E9-14C1-5DDD7417F6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4EEEAD08-276B-C009-4590-170995AA615E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03. Mensuração Inicial do Ativo e Métodos de Avaliação e Reavaliação de Bens</a:t>
            </a:r>
          </a:p>
          <a:p>
            <a:pPr algn="just"/>
            <a:r>
              <a:rPr lang="pt-BR" sz="2200" dirty="0"/>
              <a:t>A frequência das reavaliações depende da volatilidade do valor justo; se um item for reavaliado, toda a classe de contas à qual pertence deve ser reavaliada. </a:t>
            </a:r>
          </a:p>
          <a:p>
            <a:pPr algn="just"/>
            <a:r>
              <a:rPr lang="pt-BR" sz="2200" dirty="0"/>
              <a:t>Os ganhos ou perdas na reavaliação são registrados em conta de reserva de reavaliação no Patrimônio Líquido, não afetando o resultado do período.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95C1F269-19E6-8DCC-F7C8-31BA7A80D180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78735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21B1D826-A9BF-78C6-8CD1-559A54DA9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7EC15AA7-2FD6-F02C-4ED9-DB92BF4509C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F69B05C-AA54-7368-EFD8-8E8A1EB44109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04. Teste de Recuperabilidade de Ativos Públicos (</a:t>
            </a:r>
            <a:r>
              <a:rPr lang="pt-BR" sz="2200" b="1" dirty="0" err="1"/>
              <a:t>Impairment</a:t>
            </a:r>
            <a:r>
              <a:rPr lang="pt-BR" sz="2200" b="1" dirty="0"/>
              <a:t>) Conforme as NBC TSP</a:t>
            </a:r>
          </a:p>
          <a:p>
            <a:pPr algn="just"/>
            <a:r>
              <a:rPr lang="pt-BR" sz="2200" dirty="0"/>
              <a:t>É aplicável quando há indicação de que um ativo possa estar desvalorizado, ou seja, quando o valor contábil excede seu valor recuperável (maior valor entre o valor justo líquido de despesas de venda e o valor em uso). </a:t>
            </a:r>
          </a:p>
          <a:p>
            <a:pPr algn="just"/>
            <a:r>
              <a:rPr lang="pt-BR" sz="2200" dirty="0"/>
              <a:t>Para ativos não geradores de caixa (típicos do setor público), a NBC TSP 09 estabelece diretrizes específicas: </a:t>
            </a:r>
          </a:p>
          <a:p>
            <a:pPr algn="just"/>
            <a:r>
              <a:rPr lang="pt-BR" sz="2200" dirty="0"/>
              <a:t>a perda por </a:t>
            </a:r>
            <a:r>
              <a:rPr lang="pt-BR" sz="2200" dirty="0" err="1"/>
              <a:t>impairment</a:t>
            </a:r>
            <a:r>
              <a:rPr lang="pt-BR" sz="2200" dirty="0"/>
              <a:t> não pode exceder o valor contábil do ativo, e a reversão de perdas anteriores deve ser reconhecida como variação patrimonial aumentativa quando houver indicação de que a perda diminuiu. 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360DCA77-9991-B637-F0D9-0BD7A95A1FA2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46198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3DCE774E-2D50-BBF7-8993-9B26D1C47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B0D54ECE-F686-8AC1-D595-A7E5F111226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38C0FC4-7097-1F89-177D-9B3FDA1406B4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04. Teste de Recuperabilidade de Ativos Públicos (</a:t>
            </a:r>
            <a:r>
              <a:rPr lang="pt-BR" sz="2200" b="1" dirty="0" err="1"/>
              <a:t>Impairment</a:t>
            </a:r>
            <a:r>
              <a:rPr lang="pt-BR" sz="2200" b="1" dirty="0"/>
              <a:t>) Conforme as NBC TSP</a:t>
            </a:r>
          </a:p>
          <a:p>
            <a:pPr algn="just"/>
            <a:r>
              <a:rPr lang="pt-BR" sz="2200" dirty="0"/>
              <a:t>O MCASP orienta que a entidade deve avaliar, a cada data de balanço, se há qualquer indicação de desvalorização, considerando fontes externas e internas de informação. </a:t>
            </a:r>
          </a:p>
          <a:p>
            <a:pPr algn="just"/>
            <a:r>
              <a:rPr lang="pt-BR" sz="2200" dirty="0"/>
              <a:t>A evidenciação em notas explicativas é obrigatória, detalhando eventos, valores e naturezas das perdas ou reversões. 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BACF00ED-E159-409F-57F7-02187C201127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9510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2273C307-6289-70D1-F92B-BF20EB1D6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F425EE12-7966-C3BA-A9D8-FD05A45ED52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31696BE-1C5B-0418-ABF7-231925CD46EA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05. Identificação de Perda por Desvalorização e Procedimentos de Reversão do Valor</a:t>
            </a:r>
          </a:p>
          <a:p>
            <a:pPr algn="just"/>
            <a:r>
              <a:rPr lang="pt-BR" sz="2200" dirty="0"/>
              <a:t>A perda por desvalorização é identificada quando o valor contábil do ativo excede seu valor recuperável. </a:t>
            </a:r>
          </a:p>
          <a:p>
            <a:pPr algn="just"/>
            <a:r>
              <a:rPr lang="pt-BR" sz="2200" dirty="0"/>
              <a:t>Os eventos que podem indicar essa perda incluem: </a:t>
            </a:r>
          </a:p>
          <a:p>
            <a:pPr algn="just"/>
            <a:r>
              <a:rPr lang="pt-BR" sz="2200" dirty="0"/>
              <a:t>mudanças significativas de longo prazo no ambiente tecnológico, legal ou de política governamental; </a:t>
            </a:r>
          </a:p>
          <a:p>
            <a:pPr algn="just"/>
            <a:r>
              <a:rPr lang="pt-BR" sz="2200" dirty="0"/>
              <a:t>danos físicos; e interrupção do uso do ativo. </a:t>
            </a:r>
          </a:p>
          <a:p>
            <a:pPr algn="just"/>
            <a:r>
              <a:rPr lang="pt-BR" sz="2200" dirty="0"/>
              <a:t>Para ativos não geradores de caixa, a mensuração da perda deve observar a NBC TSP 09. 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0CA48953-5F72-0BF3-65A2-388B1CD4B5DE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79854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AC9B280D-25D7-4781-AE21-E01D8619C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A5BB59DE-9645-DF10-422F-B80A2432BB1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19AE68EF-EDCE-D540-158D-7F1FED940BB7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05. Identificação de Perda por Desvalorização e Procedimentos de Reversão do Valor</a:t>
            </a:r>
          </a:p>
          <a:p>
            <a:pPr algn="just"/>
            <a:r>
              <a:rPr lang="pt-BR" sz="2200" dirty="0"/>
              <a:t>A reversão da perda é permitida quando há indicação de que a desvalorização diminuiu ou deixou de existir, sendo registrada como variação patrimonial aumentativa (VPA) no resultado do período. </a:t>
            </a:r>
          </a:p>
          <a:p>
            <a:pPr algn="just"/>
            <a:r>
              <a:rPr lang="pt-BR" sz="2200" dirty="0"/>
              <a:t>No entanto, a reversão não pode elevar o valor contábil do ativo acima do valor que ele teria se nenhuma perda tivesse sido reconhecida em exercícios anteriores. </a:t>
            </a:r>
          </a:p>
          <a:p>
            <a:pPr algn="just"/>
            <a:r>
              <a:rPr lang="pt-BR" sz="2200" dirty="0"/>
              <a:t>O MCASP e as NBC TSP exigem que a entidade revise a vida útil, o método de depreciação e o valor residual mesmo que nenhuma perda tenha sido reconhecida.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247778DC-33D7-0A0B-FCF1-B35D097939A0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99053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7199C188-0E1E-9320-D358-02ECFF960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FD74B10B-82E3-8BF1-8926-618475E5554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DFF0ED37-5113-A01E-C884-6257929407FF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06. Ativo Intangível: Critérios para Reconhecimento, Mensuração e Controle Contábil</a:t>
            </a:r>
          </a:p>
          <a:p>
            <a:pPr algn="just"/>
            <a:r>
              <a:rPr lang="pt-BR" sz="2200" dirty="0"/>
              <a:t>O ativo intangível é um ativo não monetário, sem substância física, identificável, controlado pela entidade e gerador de benefícios econômicos futuros ou potencial de serviços.</a:t>
            </a:r>
          </a:p>
          <a:p>
            <a:pPr algn="just"/>
            <a:r>
              <a:rPr lang="pt-BR" sz="2200" dirty="0"/>
              <a:t>O reconhecimento inicial deve ser pelo custo, após o reconhecimento inicial, apresentado pelo custo menos amortização e </a:t>
            </a:r>
            <a:r>
              <a:rPr lang="pt-BR" sz="2200" dirty="0" err="1"/>
              <a:t>impairment</a:t>
            </a:r>
            <a:r>
              <a:rPr lang="pt-BR" sz="2200" dirty="0"/>
              <a:t> acumulados.</a:t>
            </a:r>
          </a:p>
          <a:p>
            <a:pPr algn="just"/>
            <a:r>
              <a:rPr lang="pt-BR" sz="2200" dirty="0"/>
              <a:t>Os critérios de reconhecimento exigem que os benefícios econômicos futuros sejam prováveis e que o custo possa ser mensurado de maneira confiável.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3B27AA3A-B171-B0A0-7F1E-933CB69D0FA5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78638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7FBFC418-5F09-981C-C40E-B472724D9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AA2F5B14-4A24-362B-126C-4DC8FEEA716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3BBF139-7900-4648-3678-A610B24DCEFE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06. Ativo Intangível: Critérios para Reconhecimento, Mensuração e Controle Contábil</a:t>
            </a:r>
          </a:p>
          <a:p>
            <a:pPr algn="just"/>
            <a:r>
              <a:rPr lang="pt-BR" sz="2200" dirty="0"/>
              <a:t>O MCASP detalha três formas de reconhecimento: </a:t>
            </a:r>
          </a:p>
          <a:p>
            <a:pPr algn="just"/>
            <a:r>
              <a:rPr lang="pt-BR" sz="2200" dirty="0"/>
              <a:t>aquisição separada, geração interna e aquisição por meio de transações com contraprestação. </a:t>
            </a:r>
          </a:p>
          <a:p>
            <a:pPr algn="just"/>
            <a:r>
              <a:rPr lang="pt-BR" sz="2200" dirty="0"/>
              <a:t>Ativos intangíveis com vida útil indefinida não são amortizados, mas estão sujeitos ao teste de </a:t>
            </a:r>
            <a:r>
              <a:rPr lang="pt-BR" sz="2200" dirty="0" err="1"/>
              <a:t>impairment</a:t>
            </a:r>
            <a:r>
              <a:rPr lang="pt-BR" sz="2200" dirty="0"/>
              <a:t> anual. </a:t>
            </a:r>
          </a:p>
          <a:p>
            <a:pPr algn="just"/>
            <a:r>
              <a:rPr lang="pt-BR" sz="2200" dirty="0"/>
              <a:t>O controle contábil exige a segregação entre ativos intangíveis adquiridos e gerados internamente, além da evidenciação das políticas contábeis e dos critérios de mensuração.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0349D2DD-1EED-8577-97E2-7877B9DCA80D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9939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FD0E5198-C546-380E-590E-EAA6748F5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9FA2C044-8BF0-8599-E4F0-C6C376FD3AE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D867505-3513-00D1-7AC2-8522FFCCBF15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07. Alinhamento de Registros com as Diretrizes do Manual de Contabilidade (MCASP)</a:t>
            </a:r>
          </a:p>
          <a:p>
            <a:pPr algn="just"/>
            <a:r>
              <a:rPr lang="pt-BR" sz="2200" dirty="0"/>
              <a:t>O MCASP estabelece as diretrizes para o registro contábil dos ativos, incluindo a segregação das informações orçamentárias, patrimoniais e de controle. </a:t>
            </a:r>
          </a:p>
          <a:p>
            <a:pPr algn="just"/>
            <a:r>
              <a:rPr lang="pt-BR" sz="2200" dirty="0"/>
              <a:t>Os registros devem observar o regime de competência para as variações patrimoniais, independentemente da execução orçamentária. </a:t>
            </a:r>
          </a:p>
          <a:p>
            <a:pPr algn="just"/>
            <a:r>
              <a:rPr lang="pt-BR" sz="2200" dirty="0"/>
              <a:t>As incorporações (compras, doações, permutas, fabricação própria) devem ser registradas conforme as regras de mensuração inicial (custo ou valor justo) e os métodos de avaliação subsequente (custo ou reavaliação). 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8E756517-CD50-7DB8-6035-8048CF6CE719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32948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89785485-58F7-60F4-B3C5-C9E832BF0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09636297-6DEC-9512-57FB-D097E1E7DB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54416D2F-6167-BFA3-6FCD-845CF9328BD8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07. Alinhamento de Registros com as Diretrizes do Manual de Contabilidade (MCASP)</a:t>
            </a:r>
          </a:p>
          <a:p>
            <a:pPr algn="just"/>
            <a:r>
              <a:rPr lang="pt-BR" sz="2200" dirty="0"/>
              <a:t>O MCASP também detalha os procedimentos para depreciação, amortização, exaustão e redução ao valor recuperável (</a:t>
            </a:r>
            <a:r>
              <a:rPr lang="pt-BR" sz="2200" dirty="0" err="1"/>
              <a:t>impairment</a:t>
            </a:r>
            <a:r>
              <a:rPr lang="pt-BR" sz="2200" dirty="0"/>
              <a:t>).</a:t>
            </a:r>
          </a:p>
          <a:p>
            <a:pPr algn="just"/>
            <a:r>
              <a:rPr lang="pt-BR" sz="2200" dirty="0"/>
              <a:t>O alinhamento com as NBC TSP é obrigatório: a NBC TSP 37 (Ativo Imobilizado), NBC TSP 09 (Redução ao Valor Recuperável), NBC TSP 08 (Ativo Intangível) e NBC TSP 10 (Ativos Não Geradores de Caixa) devem ser observadas em conjunto com o MCASP. </a:t>
            </a:r>
          </a:p>
          <a:p>
            <a:pPr algn="just"/>
            <a:r>
              <a:rPr lang="pt-BR" sz="2200" dirty="0"/>
              <a:t>A conformidade com essas diretrizes serve para a consolidação das contas públicas nacionais.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57995BA9-2EF3-836B-B650-730E2DC7C625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87339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AE769988-CE4D-F5FC-D164-B8E3972C9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EED0CF9D-A46E-243F-4223-37B47AA8896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E45F6281-0F84-DA2E-AABB-1EEF9D33FFB5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08. Governança de Dados Patrimoniais e Reflexos nas Demonstrações Contábeis</a:t>
            </a:r>
          </a:p>
          <a:p>
            <a:pPr algn="just"/>
            <a:r>
              <a:rPr lang="pt-BR" sz="2200" dirty="0"/>
              <a:t>A governança de dados patrimoniais envolve a adoção de controles internos que garantam a fidedignidade, tempestividade e relevância das informações sobre os ativos. </a:t>
            </a:r>
          </a:p>
          <a:p>
            <a:pPr algn="just"/>
            <a:r>
              <a:rPr lang="pt-BR" sz="2200" dirty="0"/>
              <a:t>Isso inclui a manutenção de um cadastro completo e atualizado dos bens, com identificação única, localização, responsável, vida útil, valor de aquisição e métodos de mensuração. </a:t>
            </a:r>
          </a:p>
          <a:p>
            <a:pPr algn="just"/>
            <a:r>
              <a:rPr lang="pt-BR" sz="2200" dirty="0"/>
              <a:t>Os reflexos nas demonstrações contábeis (Balanço Patrimonial, Demonstração das Variações Patrimoniais, Balanço Orçamentário) dependem diretamente da qualidade desses dados. </a:t>
            </a:r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BB21836E-125A-9C59-5580-FFF0ACA69453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52566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DFFCFCFF-6A41-1D60-08CA-C9A830630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12FC9A14-1B0F-0A0B-9F26-5EC044F988D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0CE17746-C894-AB71-58EE-699C8C28FE2C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200" b="1" dirty="0"/>
              <a:t>08. Governança de Dados Patrimoniais e Reflexos nas Demonstrações Contábeis</a:t>
            </a:r>
          </a:p>
          <a:p>
            <a:pPr algn="just"/>
            <a:r>
              <a:rPr lang="pt-BR" sz="2200" dirty="0"/>
              <a:t>O MCASP define os critérios de apresentação e evidenciação, e as Notas Explicativas devem divulgar as políticas contábeis, os métodos de mensuração, as taxas de depreciação, as reavaliações e as perdas por </a:t>
            </a:r>
            <a:r>
              <a:rPr lang="pt-BR" sz="2200" dirty="0" err="1"/>
              <a:t>impairment</a:t>
            </a:r>
            <a:r>
              <a:rPr lang="pt-BR" sz="2200" dirty="0"/>
              <a:t>. </a:t>
            </a:r>
          </a:p>
          <a:p>
            <a:pPr algn="just"/>
            <a:r>
              <a:rPr lang="pt-BR" sz="2200" dirty="0"/>
              <a:t>A ausência de uma boa governança pode levar a distorções materiais, como a subavaliação de ativos, a não contabilização de depreciação e a falta de transparência nos relatórios fiscais.</a:t>
            </a:r>
          </a:p>
          <a:p>
            <a:pPr algn="just"/>
            <a:endParaRPr lang="pt-BR" sz="2400" dirty="0"/>
          </a:p>
          <a:p>
            <a:pPr algn="just"/>
            <a:endParaRPr lang="pt-BR" sz="2400" dirty="0"/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5BDA9885-7E95-FA4D-0365-0ED098150AEF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4105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7A02BA17-A5EA-299D-EDBC-F68AEF398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D81768B7-ED64-46B1-95A4-172145B9A0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9757F2BA-5ECF-FD84-6140-2B484E3A62A1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2000" b="1" dirty="0">
                <a:solidFill>
                  <a:srgbClr val="0000FF"/>
                </a:solidFill>
              </a:rPr>
              <a:t>Questão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01) Sobre a mensuração inicial de ativos incorporados ao patrimônio público, qual é a alternativa correta?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A) A doação e a permuta, quando sem contraprestação ou com contraprestação parcial, devem ser mensuradas inicialmente pelo valor justo na data da aquisição.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B) A compra deve ser mensurada pelo valor justo, independentemente do custo de aquisição.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C) A fabricação própria deve ser mensurada pelo valor de mercado do bem, sem incluir custos de produção.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998B6A0C-780A-3780-C02F-C1C5F498B372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31364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6406B698-E351-5939-A407-82031F77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6BC0E14A-4685-3F9A-B6AA-31A787D8853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34BE8629-AB7F-B3F2-8B64-4FC96742D73F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sz="2000" b="1" dirty="0">
                <a:solidFill>
                  <a:srgbClr val="0000FF"/>
                </a:solidFill>
              </a:rPr>
              <a:t>Questão </a:t>
            </a:r>
          </a:p>
          <a:p>
            <a:r>
              <a:rPr lang="pt-BR" sz="2000" b="1" dirty="0">
                <a:solidFill>
                  <a:srgbClr val="0000FF"/>
                </a:solidFill>
              </a:rPr>
              <a:t>02)</a:t>
            </a:r>
            <a:r>
              <a:rPr lang="pt-BR" sz="2000" dirty="0">
                <a:solidFill>
                  <a:srgbClr val="0000FF"/>
                </a:solidFill>
              </a:rPr>
              <a:t> Sobre o teste de recuperabilidade (</a:t>
            </a:r>
            <a:r>
              <a:rPr lang="pt-BR" sz="2000" i="1" dirty="0" err="1">
                <a:solidFill>
                  <a:srgbClr val="0000FF"/>
                </a:solidFill>
              </a:rPr>
              <a:t>impairment</a:t>
            </a:r>
            <a:r>
              <a:rPr lang="pt-BR" sz="2000" dirty="0">
                <a:solidFill>
                  <a:srgbClr val="0000FF"/>
                </a:solidFill>
              </a:rPr>
              <a:t>) de ativos públicos não geradores de caixa, conforme a NBC TSP 10, qual é a alternativa correta?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A) A perda por desvalorização pode ultrapassar o valor contábil do ativo.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B) A reversão da perda é reconhecida como variação patrimonial aumentativa e não pode elevar o valor contábil acima do valor que o ativo teria se nenhuma perda tivesse sido reconhecida em exercícios anteriores.</a:t>
            </a:r>
          </a:p>
          <a:p>
            <a:pPr algn="just"/>
            <a:r>
              <a:rPr lang="pt-BR" sz="2000" dirty="0">
                <a:solidFill>
                  <a:srgbClr val="0000FF"/>
                </a:solidFill>
              </a:rPr>
              <a:t>C) Não é permitida a reversão de perda por </a:t>
            </a:r>
            <a:r>
              <a:rPr lang="pt-BR" sz="2000" i="1" dirty="0" err="1">
                <a:solidFill>
                  <a:srgbClr val="0000FF"/>
                </a:solidFill>
              </a:rPr>
              <a:t>impairment</a:t>
            </a:r>
            <a:r>
              <a:rPr lang="pt-BR" sz="2000" dirty="0">
                <a:solidFill>
                  <a:srgbClr val="0000FF"/>
                </a:solidFill>
              </a:rPr>
              <a:t> em ativos não geradores de caixa.</a:t>
            </a:r>
          </a:p>
          <a:p>
            <a:pPr algn="just"/>
            <a:endParaRPr lang="pt-BR" sz="2000" dirty="0">
              <a:solidFill>
                <a:srgbClr val="0000FF"/>
              </a:solidFill>
            </a:endParaRP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88731B75-F466-E2A1-1C3F-F328FE673721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67704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68C7F5CF-3C30-C5CB-0E59-9AC1C1C47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FUNDO-APRESENTAÇÃO.png">
            <a:extLst>
              <a:ext uri="{FF2B5EF4-FFF2-40B4-BE49-F238E27FC236}">
                <a16:creationId xmlns:a16="http://schemas.microsoft.com/office/drawing/2014/main" id="{08EDE200-6D07-5303-7183-8763F4FA12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>
            <a:extLst>
              <a:ext uri="{FF2B5EF4-FFF2-40B4-BE49-F238E27FC236}">
                <a16:creationId xmlns:a16="http://schemas.microsoft.com/office/drawing/2014/main" id="{A8BB07CE-25F0-5D49-7FBA-5DBF41762019}"/>
              </a:ext>
            </a:extLst>
          </p:cNvPr>
          <p:cNvSpPr txBox="1"/>
          <p:nvPr/>
        </p:nvSpPr>
        <p:spPr>
          <a:xfrm>
            <a:off x="162043" y="206041"/>
            <a:ext cx="871245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t-BR" b="1" dirty="0"/>
              <a:t>Referências</a:t>
            </a:r>
          </a:p>
          <a:p>
            <a:pPr algn="just"/>
            <a:r>
              <a:rPr lang="pt-BR" dirty="0"/>
              <a:t>BRASIL. Ministério da Fazenda. Secretaria do Tesouro Nacional. Manual de Contabilidade Aplicada ao Setor Público (MCASP). 11. ed. Brasília: STN, 2024. Válido a partir de 2025. Aprovado pelas Portarias Conjuntas STN/SOF nº 26/2024, STN/SRPC nº 25/2024 e Portaria STN/MF nº 2.016/2024.</a:t>
            </a:r>
          </a:p>
          <a:p>
            <a:pPr algn="just"/>
            <a:r>
              <a:rPr lang="pt-BR" dirty="0"/>
              <a:t>CONSELHO FEDERAL DE CONTABILIDADE. Normas Brasileiras de Contabilidade Técnicas Aplicadas ao Setor Público (NBC TSP). Brasília: CFC, [s.d.]. Inclui: NBC TSP 37 – Ativo Imobilizado; NBC TSP 08 – Ativo Intangível; NBC TSP 09 – Redução ao Valor Recuperável de Ativos Geradores de Caixa; NBC TSP 10 – Redução ao Valor Recuperável de Ativos Não Geradores de Caixa.</a:t>
            </a:r>
          </a:p>
          <a:p>
            <a:pPr algn="just"/>
            <a:r>
              <a:rPr lang="pt-BR" dirty="0"/>
              <a:t>PARANÁ. Secretaria de Estado da Administração e da Previdência. Coordenadoria do Patrimônio do Estado. Manual de Gestão de Bens Imóveis Públicos. Curitiba: SEAP/CPE, 2016.  </a:t>
            </a:r>
          </a:p>
          <a:p>
            <a:pPr algn="just"/>
            <a:r>
              <a:rPr lang="pt-BR" dirty="0"/>
              <a:t>PARANÁ. Secretaria de Estado da Administração e da Previdência. Bens Imóveis: Legislação Associada. Curitiba: SEAP, [s.d.].  </a:t>
            </a:r>
          </a:p>
          <a:p>
            <a:pPr algn="just"/>
            <a:r>
              <a:rPr lang="pt-BR" dirty="0"/>
              <a:t>TRIBUNAL DE CONTAS DO ESTADO DO PARANÁ. Coordenadoria de Sistemas e Informações da Fiscalização. Sistema de Informações Municipais – SIM-AM – Acompanhamento Mensal: Layout SIMAM 2026, versão 1.2a. Curitiba: TCE/PR, 2026.</a:t>
            </a:r>
          </a:p>
        </p:txBody>
      </p:sp>
      <p:sp>
        <p:nvSpPr>
          <p:cNvPr id="2" name="Google Shape;56;p13">
            <a:extLst>
              <a:ext uri="{FF2B5EF4-FFF2-40B4-BE49-F238E27FC236}">
                <a16:creationId xmlns:a16="http://schemas.microsoft.com/office/drawing/2014/main" id="{DD241C52-CC31-A9D8-9725-0BB3305A72E8}"/>
              </a:ext>
            </a:extLst>
          </p:cNvPr>
          <p:cNvSpPr txBox="1"/>
          <p:nvPr/>
        </p:nvSpPr>
        <p:spPr>
          <a:xfrm>
            <a:off x="1771048" y="4269782"/>
            <a:ext cx="580403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dirty="0">
                <a:solidFill>
                  <a:srgbClr val="00B0F0"/>
                </a:solidFill>
              </a:rPr>
              <a:t>Incorporação, Mensuração e Avaliação Patrimonial</a:t>
            </a:r>
            <a:endParaRPr sz="2800" dirty="0">
              <a:solidFill>
                <a:srgbClr val="00B0F0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67234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C12EA52B-50A7-B951-E9D1-698BA3A66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1902E727-8DF0-42AC-73AD-F27385E3FD1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3351664-52A5-31FE-6B6B-F42A168FB837}"/>
              </a:ext>
            </a:extLst>
          </p:cNvPr>
          <p:cNvSpPr txBox="1"/>
          <p:nvPr/>
        </p:nvSpPr>
        <p:spPr>
          <a:xfrm>
            <a:off x="1228478" y="1855458"/>
            <a:ext cx="68727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4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ú v i d a s ?</a:t>
            </a:r>
            <a:endParaRPr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62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7F100D7D-2934-0F40-3EFB-91F8E041B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apa-apresentação.png">
            <a:extLst>
              <a:ext uri="{FF2B5EF4-FFF2-40B4-BE49-F238E27FC236}">
                <a16:creationId xmlns:a16="http://schemas.microsoft.com/office/drawing/2014/main" id="{02501E28-2706-CAB6-01F7-3E7445743BB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EAF65CD7-9346-5398-A13E-C06D47054FFC}"/>
              </a:ext>
            </a:extLst>
          </p:cNvPr>
          <p:cNvSpPr txBox="1"/>
          <p:nvPr/>
        </p:nvSpPr>
        <p:spPr>
          <a:xfrm>
            <a:off x="1135650" y="619563"/>
            <a:ext cx="6872700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3600" dirty="0">
                <a:solidFill>
                  <a:srgbClr val="00B0F0"/>
                </a:solidFill>
              </a:rPr>
              <a:t>Seja a diferença que transforma a Gestão Pública!</a:t>
            </a:r>
            <a:endParaRPr lang="pt-BR" sz="36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endParaRPr lang="pt-BR" sz="6000" b="1" dirty="0">
              <a:solidFill>
                <a:schemeClr val="bg1"/>
              </a:solidFill>
              <a:highlight>
                <a:srgbClr val="FF6600"/>
              </a:highlight>
              <a:latin typeface="Arial" panose="020B0604020202020204" pitchFamily="34" charset="0"/>
              <a:ea typeface="Montserrat"/>
              <a:cs typeface="Arial" panose="020B0604020202020204" pitchFamily="34" charset="0"/>
              <a:sym typeface="Montserrat"/>
            </a:endParaRPr>
          </a:p>
          <a:p>
            <a:pPr lvl="0" algn="ctr"/>
            <a:r>
              <a:rPr lang="pt-BR" sz="6000" b="1" dirty="0">
                <a:solidFill>
                  <a:srgbClr val="00B0F0"/>
                </a:solidFill>
                <a:latin typeface="Arial" panose="020B0604020202020204" pitchFamily="34" charset="0"/>
                <a:ea typeface="Montserrat"/>
                <a:cs typeface="Arial" panose="020B0604020202020204" pitchFamily="34" charset="0"/>
                <a:sym typeface="Montserrat"/>
              </a:rPr>
              <a:t>Só Venha!!!</a:t>
            </a:r>
            <a:endParaRPr lang="pt-BR" sz="6000" dirty="0">
              <a:solidFill>
                <a:srgbClr val="00B0F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1291797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2142</Words>
  <Application>Microsoft Office PowerPoint</Application>
  <PresentationFormat>Apresentação na tela (16:9)</PresentationFormat>
  <Paragraphs>131</Paragraphs>
  <Slides>27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0" baseType="lpstr">
      <vt:lpstr>Arial</vt:lpstr>
      <vt:lpstr>Montserrat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Nilson</dc:creator>
  <cp:lastModifiedBy>Nilson</cp:lastModifiedBy>
  <cp:revision>212</cp:revision>
  <dcterms:modified xsi:type="dcterms:W3CDTF">2026-09-30T10:52:53Z</dcterms:modified>
</cp:coreProperties>
</file>